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65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DE37515-2B75-4A37-9C95-C7357C84C465}">
          <p14:sldIdLst/>
        </p14:section>
        <p14:section name="Untitled Section" id="{BCC2E115-BFB0-4684-B388-5F6C94C5CF3E}">
          <p14:sldIdLst>
            <p14:sldId id="256"/>
            <p14:sldId id="264"/>
            <p14:sldId id="257"/>
            <p14:sldId id="259"/>
            <p14:sldId id="260"/>
            <p14:sldId id="261"/>
            <p14:sldId id="262"/>
            <p14:sldId id="263"/>
            <p14:sldId id="266"/>
            <p14:sldId id="267"/>
            <p14:sldId id="268"/>
            <p14:sldId id="269"/>
            <p14:sldId id="270"/>
            <p14:sldId id="271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8" d="100"/>
          <a:sy n="6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60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14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82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270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016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607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128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52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457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556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665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1E426-B3C6-4FFF-96AA-4DD737F8296F}" type="datetimeFigureOut">
              <a:rPr lang="ar-SA" smtClean="0"/>
              <a:t>07/08/1438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ABA8-B57C-4188-8E08-1127E67FC8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042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64488" cy="3212976"/>
          </a:xfrm>
        </p:spPr>
        <p:txBody>
          <a:bodyPr>
            <a:normAutofit/>
          </a:bodyPr>
          <a:lstStyle/>
          <a:p>
            <a:pPr rtl="0"/>
            <a:r>
              <a:rPr lang="pt-PT" sz="1400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cs typeface="+mn-cs"/>
              </a:rPr>
              <a:t>REPÚBLICA DE MOÇAMBIQUE</a:t>
            </a:r>
            <a:r>
              <a:rPr lang="en-US" sz="1400" dirty="0" smtClean="0">
                <a:cs typeface="+mn-cs"/>
              </a:rPr>
              <a:t/>
            </a:r>
            <a:br>
              <a:rPr lang="en-US" sz="1400" dirty="0" smtClean="0">
                <a:cs typeface="+mn-cs"/>
              </a:rPr>
            </a:br>
            <a:r>
              <a:rPr lang="pt-PT" sz="1400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cs typeface="+mn-cs"/>
              </a:rPr>
              <a:t>PROVINCIA DE CABO DELGADO</a:t>
            </a:r>
            <a:r>
              <a:rPr lang="en-US" sz="1400" dirty="0" smtClean="0">
                <a:cs typeface="+mn-cs"/>
              </a:rPr>
              <a:t/>
            </a:r>
            <a:br>
              <a:rPr lang="en-US" sz="1400" dirty="0" smtClean="0">
                <a:cs typeface="+mn-cs"/>
              </a:rPr>
            </a:br>
            <a:r>
              <a:rPr lang="pt-PT" sz="1400" b="1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cs typeface="+mn-cs"/>
              </a:rPr>
              <a:t>GOVERNO DO DISTRITO DE MONTEPUEZ</a:t>
            </a:r>
            <a:r>
              <a:rPr lang="en-US" sz="1400" dirty="0" smtClean="0">
                <a:cs typeface="+mn-cs"/>
              </a:rPr>
              <a:t/>
            </a:r>
            <a:br>
              <a:rPr lang="en-US" sz="1400" dirty="0" smtClean="0">
                <a:cs typeface="+mn-cs"/>
              </a:rPr>
            </a:br>
            <a:r>
              <a:rPr lang="en-US" sz="1400" dirty="0" smtClean="0">
                <a:cs typeface="+mn-cs"/>
              </a:rPr>
              <a:t/>
            </a:r>
            <a:br>
              <a:rPr lang="en-US" sz="1400" dirty="0" smtClean="0">
                <a:cs typeface="+mn-cs"/>
              </a:rPr>
            </a:br>
            <a:r>
              <a:rPr lang="en-US" sz="1400" b="1" dirty="0" smtClean="0">
                <a:latin typeface="Microsoft YaHei UI" pitchFamily="34" charset="-122"/>
                <a:ea typeface="Microsoft YaHei UI" pitchFamily="34" charset="-122"/>
                <a:cs typeface="+mn-cs"/>
              </a:rPr>
              <a:t>PROJECTO DE MASSIFICACACÃO  DE PRODUCÃO DE CULTURAS</a:t>
            </a:r>
            <a:endParaRPr lang="ar-SA" sz="1400" b="1" dirty="0">
              <a:latin typeface="Microsoft YaHei UI" pitchFamily="34" charset="-122"/>
              <a:ea typeface="Microsoft YaHei UI" pitchFamily="34" charset="-122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080120" cy="789428"/>
          </a:xfrm>
          <a:prstGeom prst="rect">
            <a:avLst/>
          </a:prstGeom>
          <a:noFill/>
        </p:spPr>
      </p:pic>
      <p:pic>
        <p:nvPicPr>
          <p:cNvPr id="5" name="Picture 2" descr="C:\Users\ACER\Desktop\22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24" y="2348880"/>
            <a:ext cx="3349820" cy="181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CER\Desktop\MM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519" y="2492896"/>
            <a:ext cx="4062989" cy="167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ACER\Documents\Milho em secador (ML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24" y="4293096"/>
            <a:ext cx="7619999" cy="18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3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CULTURA DE REPOLHO</a:t>
            </a:r>
            <a:endParaRPr lang="ar-S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009085"/>
              </p:ext>
            </p:extLst>
          </p:nvPr>
        </p:nvGraphicFramePr>
        <p:xfrm>
          <a:off x="107504" y="1484784"/>
          <a:ext cx="8928993" cy="5256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7593"/>
                <a:gridCol w="1459890"/>
                <a:gridCol w="1727170"/>
                <a:gridCol w="1727170"/>
                <a:gridCol w="1727170"/>
              </a:tblGrid>
              <a:tr h="1075140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Posto Administrativo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 Area/ha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Rendimento Esperado Ton</a:t>
                      </a:r>
                      <a:endParaRPr lang="en-US" sz="20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107779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48816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Montepuez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Sede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40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1200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30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Mapupulo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30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Namanhumbir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30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Mirate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30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Nairoto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60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30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42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1.260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1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en-US" dirty="0" smtClean="0"/>
              <a:t>CULTURA DE BATATA RENO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20962"/>
              </p:ext>
            </p:extLst>
          </p:nvPr>
        </p:nvGraphicFramePr>
        <p:xfrm>
          <a:off x="107504" y="1484782"/>
          <a:ext cx="8928992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5164"/>
                <a:gridCol w="1725164"/>
                <a:gridCol w="1726177"/>
                <a:gridCol w="1726177"/>
                <a:gridCol w="2026310"/>
              </a:tblGrid>
              <a:tr h="541129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Posto Administrativo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               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Area/ha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Rendimento Esperado Ton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85554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108226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Montepuez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Sede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35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1.050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112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Mapupulo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112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Namanhumbir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112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Mirate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112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Nairoto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112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35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1.050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3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 DE ARROZ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753435"/>
              </p:ext>
            </p:extLst>
          </p:nvPr>
        </p:nvGraphicFramePr>
        <p:xfrm>
          <a:off x="107504" y="1412776"/>
          <a:ext cx="8928992" cy="5328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040"/>
                <a:gridCol w="1385727"/>
                <a:gridCol w="1534753"/>
                <a:gridCol w="1534753"/>
                <a:gridCol w="2702719"/>
              </a:tblGrid>
              <a:tr h="578098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Posto Administrativo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     Area/ha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Rendimento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Esperado</a:t>
                      </a:r>
                      <a:r>
                        <a:rPr lang="en-US" sz="2000" dirty="0">
                          <a:effectLst/>
                        </a:rPr>
                        <a:t> Ton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91303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76253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Montepuez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Sede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80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Mapupulo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6253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Namanhumbir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80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160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80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Mirate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80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Nairoto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80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90</a:t>
                      </a: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-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180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8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 smtClean="0"/>
              <a:t>CULTURA DE CAJU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667096"/>
              </p:ext>
            </p:extLst>
          </p:nvPr>
        </p:nvGraphicFramePr>
        <p:xfrm>
          <a:off x="128932" y="1988840"/>
          <a:ext cx="9001000" cy="4680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8856"/>
                <a:gridCol w="1626808"/>
                <a:gridCol w="1681030"/>
                <a:gridCol w="1574495"/>
                <a:gridCol w="2059811"/>
              </a:tblGrid>
              <a:tr h="567823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Posto Administrativo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                       Area/ha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Rendimento Esperado Ton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3199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54158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Montepuez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Sede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16,8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782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Mapupulo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15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782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Namanhumbir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16,8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782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Mirate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8,4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782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Nairoto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8,4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782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-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57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-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68,4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</a:t>
            </a:r>
            <a:r>
              <a:rPr lang="en-US" dirty="0" smtClean="0">
                <a:latin typeface="Calibri"/>
              </a:rPr>
              <a:t>ÇÃ</a:t>
            </a:r>
            <a:r>
              <a:rPr lang="en-US" dirty="0" smtClean="0"/>
              <a:t>O DE FRANGO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407433"/>
              </p:ext>
            </p:extLst>
          </p:nvPr>
        </p:nvGraphicFramePr>
        <p:xfrm>
          <a:off x="323529" y="1556792"/>
          <a:ext cx="8280920" cy="4251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6493"/>
                <a:gridCol w="1367064"/>
                <a:gridCol w="1714697"/>
                <a:gridCol w="1265483"/>
                <a:gridCol w="1817183"/>
              </a:tblGrid>
              <a:tr h="505687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Posto Administrativo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                       Area/ha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Rendimento Esperado Ton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171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2015/016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2015/016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45264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Montepuez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Sede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12.000 Pintos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11.520 </a:t>
                      </a:r>
                      <a:r>
                        <a:rPr lang="en-US" sz="1800" dirty="0" err="1" smtClean="0">
                          <a:effectLst/>
                        </a:rPr>
                        <a:t>Frangos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568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Mapupulo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12.000</a:t>
                      </a:r>
                      <a:r>
                        <a:rPr lang="en-US" sz="1800" baseline="0" dirty="0" smtClean="0">
                          <a:effectLst/>
                        </a:rPr>
                        <a:t> Pintos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11.520 </a:t>
                      </a:r>
                      <a:r>
                        <a:rPr lang="en-US" sz="1800" dirty="0" err="1" smtClean="0">
                          <a:effectLst/>
                        </a:rPr>
                        <a:t>Frangos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568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Namanhumbir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12.000 Pintos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 11.520 </a:t>
                      </a:r>
                      <a:r>
                        <a:rPr lang="en-US" sz="1800" dirty="0" err="1" smtClean="0">
                          <a:effectLst/>
                        </a:rPr>
                        <a:t>Frangos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894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Mirate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12.000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Pintos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11.520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Frangos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568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Nairoto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568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48.000 Pintos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-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</a:rPr>
                        <a:t>46</a:t>
                      </a:r>
                      <a:r>
                        <a:rPr lang="en-US" sz="2000" b="1" baseline="0" dirty="0" smtClean="0">
                          <a:effectLst/>
                        </a:rPr>
                        <a:t>.080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</a:rPr>
                        <a:t>Frangos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marL="0" indent="0" algn="ctr" rtl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MUITO OBRIGADA PELA ATEN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ÇÃO DISPENSADA 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40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Introdu</a:t>
            </a:r>
            <a:r>
              <a:rPr lang="en-US" sz="3600" b="1" dirty="0" err="1" smtClean="0">
                <a:latin typeface="Calibri"/>
              </a:rPr>
              <a:t>ção</a:t>
            </a:r>
            <a:endParaRPr 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/>
              <a:t>O </a:t>
            </a:r>
            <a:r>
              <a:rPr lang="en-US" sz="2400" dirty="0" err="1" smtClean="0"/>
              <a:t>presente</a:t>
            </a:r>
            <a:r>
              <a:rPr lang="en-US" sz="2400" dirty="0" smtClean="0"/>
              <a:t> </a:t>
            </a:r>
            <a:r>
              <a:rPr lang="en-US" sz="2400" dirty="0" err="1" smtClean="0"/>
              <a:t>documento</a:t>
            </a:r>
            <a:r>
              <a:rPr lang="en-US" sz="2400" dirty="0" smtClean="0"/>
              <a:t> </a:t>
            </a:r>
            <a:r>
              <a:rPr lang="en-US" sz="2400" dirty="0" err="1" smtClean="0"/>
              <a:t>descreve</a:t>
            </a:r>
            <a:r>
              <a:rPr lang="en-US" sz="2400" dirty="0" smtClean="0"/>
              <a:t> de forma </a:t>
            </a:r>
            <a:r>
              <a:rPr lang="en-US" sz="2400" dirty="0" err="1" smtClean="0"/>
              <a:t>sumária</a:t>
            </a:r>
            <a:r>
              <a:rPr lang="en-US" sz="2400" dirty="0" smtClean="0"/>
              <a:t> a </a:t>
            </a:r>
            <a:r>
              <a:rPr lang="en-US" sz="2400" dirty="0" err="1"/>
              <a:t>P</a:t>
            </a:r>
            <a:r>
              <a:rPr lang="en-US" sz="2400" dirty="0" err="1" smtClean="0"/>
              <a:t>rojec</a:t>
            </a:r>
            <a:r>
              <a:rPr lang="en-US" sz="2400" dirty="0" err="1" smtClean="0">
                <a:latin typeface="Calibri"/>
                <a:ea typeface="Microsoft YaHei UI" pitchFamily="34" charset="-122"/>
              </a:rPr>
              <a:t>ção</a:t>
            </a:r>
            <a:r>
              <a:rPr lang="en-US" sz="2400" dirty="0" smtClean="0">
                <a:latin typeface="Calibri"/>
                <a:ea typeface="Microsoft YaHei UI" pitchFamily="34" charset="-122"/>
              </a:rPr>
              <a:t> da </a:t>
            </a:r>
            <a:r>
              <a:rPr lang="en-US" sz="2400" dirty="0" err="1">
                <a:latin typeface="Calibri"/>
                <a:ea typeface="Microsoft YaHei UI" pitchFamily="34" charset="-122"/>
              </a:rPr>
              <a:t>M</a:t>
            </a:r>
            <a:r>
              <a:rPr lang="en-US" sz="2400" dirty="0" err="1" smtClean="0">
                <a:latin typeface="Calibri"/>
                <a:ea typeface="Microsoft YaHei UI" pitchFamily="34" charset="-122"/>
              </a:rPr>
              <a:t>assifica</a:t>
            </a:r>
            <a:r>
              <a:rPr lang="en-US" sz="2400" dirty="0" err="1" smtClean="0">
                <a:ea typeface="Microsoft YaHei UI" pitchFamily="34" charset="-122"/>
              </a:rPr>
              <a:t>ção</a:t>
            </a:r>
            <a:r>
              <a:rPr lang="en-US" sz="2400" dirty="0" smtClean="0">
                <a:latin typeface="Calibri"/>
                <a:ea typeface="Microsoft YaHei UI" pitchFamily="34" charset="-122"/>
              </a:rPr>
              <a:t> da Producão de </a:t>
            </a:r>
            <a:r>
              <a:rPr lang="en-US" sz="2400" dirty="0" err="1" smtClean="0">
                <a:latin typeface="Calibri"/>
                <a:ea typeface="Microsoft YaHei UI" pitchFamily="34" charset="-122"/>
              </a:rPr>
              <a:t>culturas</a:t>
            </a:r>
            <a:r>
              <a:rPr lang="en-US" sz="2400" dirty="0">
                <a:latin typeface="Calibri"/>
                <a:ea typeface="Microsoft YaHei UI" pitchFamily="34" charset="-122"/>
              </a:rPr>
              <a:t> </a:t>
            </a:r>
            <a:r>
              <a:rPr lang="en-US" sz="2400" dirty="0" err="1" smtClean="0">
                <a:latin typeface="Calibri"/>
                <a:ea typeface="Microsoft YaHei UI" pitchFamily="34" charset="-122"/>
              </a:rPr>
              <a:t>alimentares</a:t>
            </a:r>
            <a:r>
              <a:rPr lang="en-US" sz="2400" dirty="0" smtClean="0">
                <a:latin typeface="Calibri"/>
                <a:ea typeface="Microsoft YaHei UI" pitchFamily="34" charset="-122"/>
              </a:rPr>
              <a:t> e de </a:t>
            </a:r>
            <a:r>
              <a:rPr lang="en-US" sz="2400" dirty="0" err="1" smtClean="0">
                <a:latin typeface="Calibri"/>
                <a:ea typeface="Microsoft YaHei UI" pitchFamily="34" charset="-122"/>
              </a:rPr>
              <a:t>rendimento</a:t>
            </a:r>
            <a:r>
              <a:rPr lang="en-US" sz="2400" dirty="0" smtClean="0"/>
              <a:t>,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nivel</a:t>
            </a:r>
            <a:r>
              <a:rPr lang="en-US" sz="2400" dirty="0" smtClean="0"/>
              <a:t> do Distrito de </a:t>
            </a:r>
            <a:r>
              <a:rPr lang="en-US" sz="2400" dirty="0" err="1" smtClean="0"/>
              <a:t>Montepuez</a:t>
            </a:r>
            <a:r>
              <a:rPr lang="en-US" sz="2400" dirty="0" smtClean="0"/>
              <a:t>, </a:t>
            </a:r>
            <a:r>
              <a:rPr lang="en-US" sz="2400" dirty="0" err="1" smtClean="0"/>
              <a:t>referente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sengundo</a:t>
            </a:r>
            <a:r>
              <a:rPr lang="en-US" sz="2400" dirty="0" smtClean="0"/>
              <a:t> </a:t>
            </a:r>
            <a:r>
              <a:rPr lang="en-US" sz="2400" dirty="0" err="1" smtClean="0"/>
              <a:t>ciclo</a:t>
            </a:r>
            <a:r>
              <a:rPr lang="en-US" sz="2400" dirty="0"/>
              <a:t> </a:t>
            </a:r>
            <a:r>
              <a:rPr lang="en-US" sz="2400" dirty="0" smtClean="0">
                <a:latin typeface="Calibri"/>
              </a:rPr>
              <a:t>da </a:t>
            </a:r>
            <a:r>
              <a:rPr lang="en-US" sz="2400" dirty="0" err="1" smtClean="0">
                <a:latin typeface="Calibri"/>
              </a:rPr>
              <a:t>campanha</a:t>
            </a:r>
            <a:r>
              <a:rPr lang="en-US" sz="2400" dirty="0" smtClean="0">
                <a:latin typeface="Calibri"/>
              </a:rPr>
              <a:t> 2015/2016 e 2016/2017. As </a:t>
            </a:r>
            <a:r>
              <a:rPr lang="en-US" sz="2400" dirty="0" err="1" smtClean="0">
                <a:latin typeface="Calibri"/>
              </a:rPr>
              <a:t>culturas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 smtClean="0">
                <a:latin typeface="Calibri"/>
              </a:rPr>
              <a:t>propostas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err="1" smtClean="0">
                <a:latin typeface="Calibri"/>
              </a:rPr>
              <a:t>são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err="1" smtClean="0">
                <a:latin typeface="Calibri"/>
              </a:rPr>
              <a:t>nomeadamente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 smtClean="0"/>
              <a:t>milho</a:t>
            </a:r>
            <a:r>
              <a:rPr lang="en-US" sz="2400" dirty="0" smtClean="0"/>
              <a:t>, </a:t>
            </a:r>
            <a:r>
              <a:rPr lang="en-US" sz="2400" dirty="0" err="1" smtClean="0"/>
              <a:t>feijões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batata</a:t>
            </a:r>
            <a:r>
              <a:rPr lang="en-US" sz="2400" dirty="0" smtClean="0"/>
              <a:t> e </a:t>
            </a:r>
            <a:r>
              <a:rPr lang="en-US" sz="2400" dirty="0" err="1" smtClean="0"/>
              <a:t>hortícolas</a:t>
            </a:r>
            <a:r>
              <a:rPr lang="en-US" sz="2400" dirty="0" smtClean="0"/>
              <a:t>.   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8900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CULTURA DE MILHO</a:t>
            </a:r>
            <a:endParaRPr lang="ar-SA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37343"/>
              </p:ext>
            </p:extLst>
          </p:nvPr>
        </p:nvGraphicFramePr>
        <p:xfrm>
          <a:off x="395535" y="1179276"/>
          <a:ext cx="8496945" cy="43685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9389"/>
                <a:gridCol w="2124225"/>
                <a:gridCol w="1345456"/>
                <a:gridCol w="1228214"/>
                <a:gridCol w="2099661"/>
              </a:tblGrid>
              <a:tr h="493090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Rendimento esperado(ton/ha)</a:t>
                      </a:r>
                      <a:endParaRPr lang="ar-SA" sz="2000" dirty="0" smtClean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Área /h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a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Posto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cs typeface="+mj-cs"/>
                        </a:rPr>
                        <a:t> Administrativo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147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 smtClean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1437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200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32</a:t>
                      </a:r>
                      <a:r>
                        <a:rPr lang="en-US" sz="2000" baseline="0" dirty="0" smtClean="0">
                          <a:cs typeface="+mj-cs"/>
                        </a:rPr>
                        <a:t> 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cs typeface="+mj-cs"/>
                        </a:rPr>
                        <a:t>100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16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cs typeface="+mj-cs"/>
                        </a:rPr>
                        <a:t>Mirate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437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160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34 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cs typeface="+mj-cs"/>
                        </a:rPr>
                        <a:t>80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17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cs typeface="+mj-cs"/>
                        </a:rPr>
                        <a:t>Namanhumbir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3783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450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20 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cs typeface="+mj-cs"/>
                        </a:rPr>
                        <a:t>225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cs typeface="+mj-cs"/>
                        </a:rPr>
                        <a:t>Sede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cs typeface="+mj-cs"/>
                        </a:rPr>
                        <a:t>Montepuez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200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50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cs typeface="+mj-cs"/>
                        </a:rPr>
                        <a:t>100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cs typeface="+mj-cs"/>
                        </a:rPr>
                        <a:t>Nairoto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37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cs typeface="+mj-cs"/>
                        </a:rPr>
                        <a:t>1010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166 </a:t>
                      </a:r>
                      <a:endParaRPr lang="ar-SA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cs typeface="+mj-cs"/>
                        </a:rPr>
                        <a:t>505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83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cs typeface="+mj-cs"/>
                        </a:rPr>
                        <a:t>Total</a:t>
                      </a:r>
                      <a:endParaRPr lang="ar-SA" sz="20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3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b="1" dirty="0" smtClean="0"/>
              <a:t>CULTURA DE FEIJ</a:t>
            </a:r>
            <a:r>
              <a:rPr lang="en-US" sz="3600" b="1" dirty="0" smtClean="0">
                <a:latin typeface="Calibri"/>
              </a:rPr>
              <a:t>ÃO-NHEMBA</a:t>
            </a:r>
            <a:endParaRPr lang="ar-SA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694763"/>
              </p:ext>
            </p:extLst>
          </p:nvPr>
        </p:nvGraphicFramePr>
        <p:xfrm>
          <a:off x="476448" y="1600200"/>
          <a:ext cx="8210352" cy="38727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15143"/>
                <a:gridCol w="1427335"/>
                <a:gridCol w="1476648"/>
                <a:gridCol w="1433670"/>
                <a:gridCol w="2457556"/>
              </a:tblGrid>
              <a:tr h="482352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Rendimento esperado ( ton/ha)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pt-PT" sz="2000" dirty="0" smtClean="0">
                          <a:solidFill>
                            <a:schemeClr val="bg1"/>
                          </a:solidFill>
                          <a:latin typeface="Calibri"/>
                          <a:cs typeface="+mj-cs"/>
                        </a:rPr>
                        <a:t>Àrea/ha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Posto Administrativo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9688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72,0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13,2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cs typeface="+mj-cs"/>
                        </a:rPr>
                        <a:t>90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16,5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Mapupulo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80,0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8,0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100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Mirate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60,0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16,0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cs typeface="+mj-cs"/>
                        </a:rPr>
                        <a:t>75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Namanhumbir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945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112,0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8,0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140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Sede</a:t>
                      </a:r>
                      <a:r>
                        <a:rPr lang="en-US" sz="2000" dirty="0" smtClean="0">
                          <a:cs typeface="+mj-cs"/>
                        </a:rPr>
                        <a:t> </a:t>
                      </a:r>
                      <a:r>
                        <a:rPr lang="en-US" sz="2000" dirty="0" err="1" smtClean="0">
                          <a:cs typeface="+mj-cs"/>
                        </a:rPr>
                        <a:t>Montepuez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cs typeface="+mj-cs"/>
                        </a:rPr>
                        <a:t>124,0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13,2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155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16,5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Nairoto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cs typeface="+mj-cs"/>
                        </a:rPr>
                        <a:t>448,0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58,4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485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73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cs typeface="+mj-cs"/>
                        </a:rPr>
                        <a:t>Total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2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CULTURA DE FEIJ</a:t>
            </a:r>
            <a:r>
              <a:rPr lang="en-US" sz="3600" b="1" dirty="0" smtClean="0">
                <a:latin typeface="Calibri"/>
              </a:rPr>
              <a:t>ÃO VULGAR</a:t>
            </a:r>
            <a:endParaRPr lang="ar-SA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419688"/>
              </p:ext>
            </p:extLst>
          </p:nvPr>
        </p:nvGraphicFramePr>
        <p:xfrm>
          <a:off x="395536" y="1556792"/>
          <a:ext cx="8229600" cy="4084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47146"/>
                <a:gridCol w="1476648"/>
                <a:gridCol w="1433668"/>
                <a:gridCol w="1550910"/>
                <a:gridCol w="2421228"/>
              </a:tblGrid>
              <a:tr h="612068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Rendimento esperado (ton/ha)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pt-PT" sz="2000" dirty="0" smtClean="0">
                          <a:solidFill>
                            <a:schemeClr val="bg1"/>
                          </a:solidFill>
                          <a:latin typeface="Calibri"/>
                          <a:cs typeface="+mj-cs"/>
                        </a:rPr>
                        <a:t>Àrea/ha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Posto Administrativo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 smtClean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24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11,2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30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14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Mapupulo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40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17,2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50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21,5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Mirate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24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12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30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Namanhumbir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144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16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180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Sede</a:t>
                      </a:r>
                      <a:r>
                        <a:rPr lang="en-US" sz="2000" dirty="0" smtClean="0">
                          <a:cs typeface="+mj-cs"/>
                        </a:rPr>
                        <a:t> </a:t>
                      </a:r>
                      <a:r>
                        <a:rPr lang="en-US" sz="2000" dirty="0" err="1" smtClean="0">
                          <a:cs typeface="+mj-cs"/>
                        </a:rPr>
                        <a:t>Montepuez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40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8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50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Nairoto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296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cs typeface="+mj-cs"/>
                        </a:rPr>
                        <a:t>64,4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cs typeface="+mj-cs"/>
                        </a:rPr>
                        <a:t>340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80,5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cs typeface="+mj-cs"/>
                        </a:rPr>
                        <a:t>Total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6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CULTURA DE MANDIOCA-(ESTACAS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237145"/>
              </p:ext>
            </p:extLst>
          </p:nvPr>
        </p:nvGraphicFramePr>
        <p:xfrm>
          <a:off x="107505" y="1316932"/>
          <a:ext cx="8928991" cy="62165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7734"/>
                <a:gridCol w="1426063"/>
                <a:gridCol w="1522893"/>
                <a:gridCol w="1370695"/>
                <a:gridCol w="2981606"/>
              </a:tblGrid>
              <a:tr h="767500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Rendimento esperado (ton/ha)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pt-PT" sz="2000" dirty="0" smtClean="0">
                          <a:solidFill>
                            <a:schemeClr val="bg1"/>
                          </a:solidFill>
                          <a:latin typeface="Calibri"/>
                          <a:cs typeface="+mj-cs"/>
                        </a:rPr>
                        <a:t>Àrea/ha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Posto  Administrativo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804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2015/016 2ª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cs typeface="+mj-cs"/>
                        </a:rPr>
                        <a:t>Época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7500"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cs typeface="+mj-cs"/>
                        </a:rPr>
                        <a:t>450 000 </a:t>
                      </a:r>
                      <a:r>
                        <a:rPr lang="en-US" sz="2000" dirty="0" err="1" smtClean="0">
                          <a:cs typeface="+mj-cs"/>
                        </a:rPr>
                        <a:t>Estacas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cs typeface="+mj-cs"/>
                        </a:rPr>
                        <a:t>90.000 </a:t>
                      </a:r>
                      <a:r>
                        <a:rPr lang="en-US" sz="2000" dirty="0" err="1" smtClean="0">
                          <a:cs typeface="+mj-cs"/>
                        </a:rPr>
                        <a:t>Estacas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Mapupulo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7500">
                <a:tc>
                  <a:txBody>
                    <a:bodyPr/>
                    <a:lstStyle/>
                    <a:p>
                      <a:pPr rtl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Estacas</a:t>
                      </a:r>
                      <a:endParaRPr lang="ar-SA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cs typeface="+mj-cs"/>
                        </a:rPr>
                        <a:t>90.000 </a:t>
                      </a:r>
                      <a:r>
                        <a:rPr lang="en-US" sz="2000" dirty="0" err="1" smtClean="0">
                          <a:cs typeface="+mj-cs"/>
                        </a:rPr>
                        <a:t>Estacas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Mirate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7500">
                <a:tc>
                  <a:txBody>
                    <a:bodyPr/>
                    <a:lstStyle/>
                    <a:p>
                      <a:pPr rtl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Estacas</a:t>
                      </a:r>
                      <a:endParaRPr lang="ar-SA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Namanhumbir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667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Estacas</a:t>
                      </a:r>
                      <a:endParaRPr lang="ar-S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90.000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Estacas</a:t>
                      </a:r>
                      <a:endParaRPr lang="ar-S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Sede</a:t>
                      </a:r>
                      <a:r>
                        <a:rPr lang="en-US" sz="2000" dirty="0" smtClean="0">
                          <a:cs typeface="+mj-cs"/>
                        </a:rPr>
                        <a:t> </a:t>
                      </a:r>
                      <a:r>
                        <a:rPr lang="en-US" sz="2000" dirty="0" err="1" smtClean="0">
                          <a:cs typeface="+mj-cs"/>
                        </a:rPr>
                        <a:t>Montepuez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3974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Estacas</a:t>
                      </a:r>
                      <a:endParaRPr lang="ar-S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90.000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Estacas</a:t>
                      </a:r>
                      <a:endParaRPr lang="ar-S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Nairoto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3804"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cs typeface="+mj-cs"/>
                        </a:rPr>
                        <a:t>2.250 000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cs typeface="+mj-cs"/>
                        </a:rPr>
                        <a:t>Total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7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CULTURA DE BATATA DOCE DE POLPA ALARANJADA</a:t>
            </a:r>
            <a:endParaRPr lang="ar-S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537396"/>
              </p:ext>
            </p:extLst>
          </p:nvPr>
        </p:nvGraphicFramePr>
        <p:xfrm>
          <a:off x="0" y="1876938"/>
          <a:ext cx="9036496" cy="50084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4732"/>
                <a:gridCol w="1324732"/>
                <a:gridCol w="1557682"/>
                <a:gridCol w="1557682"/>
                <a:gridCol w="3271668"/>
              </a:tblGrid>
              <a:tr h="1056766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Rendimento esperado (ton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cs typeface="+mj-cs"/>
                        </a:rPr>
                        <a:t> de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cs typeface="+mj-cs"/>
                        </a:rPr>
                        <a:t>ramas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)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pt-PT" sz="2000" dirty="0" smtClean="0">
                          <a:solidFill>
                            <a:schemeClr val="bg1"/>
                          </a:solidFill>
                          <a:latin typeface="Calibri"/>
                          <a:cs typeface="+mj-cs"/>
                        </a:rPr>
                        <a:t>Àrea/ha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cs typeface="+mj-cs"/>
                        </a:rPr>
                        <a:t>Posto Administrativo</a:t>
                      </a: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ar-SA" sz="2000" b="1" i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828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ar-SA" sz="2000" b="1" i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5982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cs typeface="+mj-cs"/>
                        </a:rPr>
                        <a:t>10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1,25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4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0,5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Mapupulo-Ntapata</a:t>
                      </a:r>
                      <a:r>
                        <a:rPr lang="en-US" sz="2000" dirty="0" smtClean="0">
                          <a:cs typeface="+mj-cs"/>
                        </a:rPr>
                        <a:t> e 25 de </a:t>
                      </a:r>
                      <a:r>
                        <a:rPr lang="en-US" sz="2000" dirty="0" err="1" smtClean="0">
                          <a:cs typeface="+mj-cs"/>
                        </a:rPr>
                        <a:t>Setembro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946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cs typeface="+mj-cs"/>
                        </a:rPr>
                        <a:t>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0,6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0,25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Namanhumbir-Namahaca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334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cs typeface="+mj-cs"/>
                        </a:rPr>
                        <a:t>10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1,25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4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0,5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Mirate-Unidade</a:t>
                      </a:r>
                      <a:r>
                        <a:rPr lang="en-US" sz="2000" baseline="0" dirty="0" smtClean="0">
                          <a:cs typeface="+mj-cs"/>
                        </a:rPr>
                        <a:t> e </a:t>
                      </a:r>
                      <a:r>
                        <a:rPr lang="en-US" sz="2000" baseline="0" dirty="0" err="1" smtClean="0">
                          <a:cs typeface="+mj-cs"/>
                        </a:rPr>
                        <a:t>Namitil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50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cs typeface="+mj-cs"/>
                        </a:rPr>
                        <a:t>15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6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err="1" smtClean="0">
                          <a:cs typeface="+mj-cs"/>
                        </a:rPr>
                        <a:t>Nairoto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34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5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1,0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cs typeface="+mj-cs"/>
                        </a:rPr>
                        <a:t>Montepuez</a:t>
                      </a:r>
                      <a:r>
                        <a:rPr lang="en-US" sz="2000" dirty="0" smtClean="0">
                          <a:cs typeface="+mj-cs"/>
                        </a:rPr>
                        <a:t> -</a:t>
                      </a:r>
                      <a:r>
                        <a:rPr lang="en-US" sz="2000" dirty="0" err="1" smtClean="0">
                          <a:cs typeface="+mj-cs"/>
                        </a:rPr>
                        <a:t>sede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9468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40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8,1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16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2,25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cs typeface="+mj-cs"/>
                        </a:rPr>
                        <a:t>Total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5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CULTURA DE TOMATE</a:t>
            </a:r>
            <a:endParaRPr lang="ar-SA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699242"/>
              </p:ext>
            </p:extLst>
          </p:nvPr>
        </p:nvGraphicFramePr>
        <p:xfrm>
          <a:off x="61308" y="1484783"/>
          <a:ext cx="9082692" cy="53732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48564"/>
                <a:gridCol w="1444790"/>
                <a:gridCol w="1435886"/>
                <a:gridCol w="1478962"/>
                <a:gridCol w="3174490"/>
              </a:tblGrid>
              <a:tr h="465264">
                <a:tc gridSpan="2"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Rendimento (ton/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cs typeface="+mj-cs"/>
                        </a:rPr>
                        <a:t> ha)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pt-PT" sz="2000" dirty="0" smtClean="0">
                          <a:solidFill>
                            <a:schemeClr val="bg1"/>
                          </a:solidFill>
                          <a:latin typeface="Calibri"/>
                          <a:cs typeface="+mj-cs"/>
                        </a:rPr>
                        <a:t>Área/</a:t>
                      </a:r>
                      <a:r>
                        <a:rPr lang="pt-PT" sz="2000" baseline="0" dirty="0" smtClean="0">
                          <a:solidFill>
                            <a:schemeClr val="bg1"/>
                          </a:solidFill>
                          <a:latin typeface="Calibri"/>
                          <a:cs typeface="+mj-cs"/>
                        </a:rPr>
                        <a:t> ha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solidFill>
                            <a:schemeClr val="bg1"/>
                          </a:solidFill>
                          <a:cs typeface="+mj-cs"/>
                        </a:rPr>
                        <a:t>Posto Administrativo</a:t>
                      </a:r>
                      <a:endParaRPr lang="ar-SA" sz="2000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118105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 rtl="1"/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982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1200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40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err="1" smtClean="0">
                          <a:cs typeface="+mj-cs"/>
                        </a:rPr>
                        <a:t>Montepuez-Sede</a:t>
                      </a:r>
                      <a:r>
                        <a:rPr lang="en-US" sz="2000" dirty="0" smtClean="0">
                          <a:cs typeface="+mj-cs"/>
                        </a:rPr>
                        <a:t> </a:t>
                      </a:r>
                      <a:endParaRPr lang="ar-SA" sz="2000" dirty="0">
                        <a:cs typeface="+mj-cs"/>
                      </a:endParaRPr>
                    </a:p>
                  </a:txBody>
                  <a:tcPr/>
                </a:tc>
              </a:tr>
              <a:tr h="55065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err="1" smtClean="0">
                          <a:cs typeface="+mj-cs"/>
                        </a:rPr>
                        <a:t>Mapupulo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38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err="1" smtClean="0">
                          <a:cs typeface="+mj-cs"/>
                        </a:rPr>
                        <a:t>Mirate</a:t>
                      </a:r>
                      <a:r>
                        <a:rPr lang="en-US" sz="2000" b="0" dirty="0" smtClean="0">
                          <a:cs typeface="+mj-cs"/>
                        </a:rPr>
                        <a:t> 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5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60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2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2000" b="1" dirty="0" smtClean="0">
                          <a:cs typeface="+mj-cs"/>
                        </a:rPr>
                        <a:t>-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err="1" smtClean="0">
                          <a:cs typeface="+mj-cs"/>
                        </a:rPr>
                        <a:t>Nairoto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3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cs typeface="+mj-cs"/>
                        </a:rPr>
                        <a:t>-</a:t>
                      </a:r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err="1" smtClean="0">
                          <a:cs typeface="+mj-cs"/>
                        </a:rPr>
                        <a:t>Nanamhumbir</a:t>
                      </a:r>
                      <a:r>
                        <a:rPr lang="en-US" sz="2000" b="0" dirty="0" smtClean="0">
                          <a:cs typeface="+mj-cs"/>
                        </a:rPr>
                        <a:t> </a:t>
                      </a:r>
                      <a:endParaRPr lang="ar-SA" sz="2000" b="0" dirty="0">
                        <a:cs typeface="+mj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3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1260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cs typeface="+mj-cs"/>
                        </a:rPr>
                        <a:t>42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cs typeface="+mj-cs"/>
                        </a:rPr>
                        <a:t>Total </a:t>
                      </a:r>
                      <a:endParaRPr lang="ar-SA" sz="2000" b="1" dirty="0">
                        <a:cs typeface="+mj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64">
                <a:tc gridSpan="2">
                  <a:txBody>
                    <a:bodyPr/>
                    <a:lstStyle/>
                    <a:p>
                      <a:pPr rtl="1"/>
                      <a:endParaRPr lang="ar-SA" sz="2000" dirty="0">
                        <a:cs typeface="+mj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ar-SA" sz="2000" dirty="0">
                        <a:cs typeface="+mj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/>
                      <a:endParaRPr lang="ar-SA" sz="2000" b="1" dirty="0">
                        <a:cs typeface="+mj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5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CULTURA DE CEBOLA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t">
              <a:buNone/>
            </a:pP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910205"/>
              </p:ext>
            </p:extLst>
          </p:nvPr>
        </p:nvGraphicFramePr>
        <p:xfrm>
          <a:off x="35497" y="1772816"/>
          <a:ext cx="9108503" cy="4941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0972"/>
                <a:gridCol w="1698635"/>
                <a:gridCol w="1699632"/>
                <a:gridCol w="1699632"/>
                <a:gridCol w="1699632"/>
              </a:tblGrid>
              <a:tr h="582710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Posto Administrativo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              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Area/ha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Rendimento Esperado Ton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87653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2015/016</a:t>
                      </a:r>
                    </a:p>
                    <a:p>
                      <a:pPr algn="ctr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Época</a:t>
                      </a:r>
                      <a:endParaRPr lang="ar-SA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+mj-cs"/>
                        </a:rPr>
                        <a:t>2016/017</a:t>
                      </a:r>
                      <a:endParaRPr lang="ar-SA" sz="20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</a:tr>
              <a:tr h="62043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Montepuez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Sede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 </a:t>
                      </a:r>
                      <a:r>
                        <a:rPr lang="en-US" sz="1800" b="0" dirty="0" smtClean="0">
                          <a:effectLst/>
                        </a:rPr>
                        <a:t>-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35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30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630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29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Mapupulo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 </a:t>
                      </a:r>
                      <a:r>
                        <a:rPr lang="en-US" sz="1800" b="0" dirty="0" smtClean="0">
                          <a:effectLst/>
                        </a:rPr>
                        <a:t>-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29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Namanhumbir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 </a:t>
                      </a:r>
                      <a:r>
                        <a:rPr lang="en-US" sz="1800" b="0" dirty="0" smtClean="0">
                          <a:effectLst/>
                        </a:rPr>
                        <a:t>-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29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</a:rPr>
                        <a:t>Mirate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 </a:t>
                      </a:r>
                      <a:r>
                        <a:rPr lang="en-US" sz="1800" b="0" dirty="0" smtClean="0">
                          <a:effectLst/>
                        </a:rPr>
                        <a:t>-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29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</a:rPr>
                        <a:t>Nairoto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 </a:t>
                      </a:r>
                      <a:r>
                        <a:rPr lang="en-US" sz="1800" b="0" dirty="0" smtClean="0">
                          <a:effectLst/>
                        </a:rPr>
                        <a:t>-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36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36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29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37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66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666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677</TotalTime>
  <Words>560</Words>
  <Application>Microsoft Office PowerPoint</Application>
  <PresentationFormat>On-screen Show (4:3)</PresentationFormat>
  <Paragraphs>471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REPÚBLICA DE MOÇAMBIQUE PROVINCIA DE CABO DELGADO GOVERNO DO DISTRITO DE MONTEPUEZ  PROJECTO DE MASSIFICACACÃO  DE PRODUCÃO DE CULTURAS</vt:lpstr>
      <vt:lpstr>Introdução</vt:lpstr>
      <vt:lpstr>CULTURA DE MILHO</vt:lpstr>
      <vt:lpstr>CULTURA DE FEIJÃO-NHEMBA</vt:lpstr>
      <vt:lpstr>CULTURA DE FEIJÃO VULGAR</vt:lpstr>
      <vt:lpstr>CULTURA DE MANDIOCA-(ESTACAS)</vt:lpstr>
      <vt:lpstr>CULTURA DE BATATA DOCE DE POLPA ALARANJADA</vt:lpstr>
      <vt:lpstr>CULTURA DE TOMATE</vt:lpstr>
      <vt:lpstr>CULTURA DE CEBOLA</vt:lpstr>
      <vt:lpstr>CULTURA DE REPOLHO</vt:lpstr>
      <vt:lpstr>CULTURA DE BATATA RENO</vt:lpstr>
      <vt:lpstr>CULTURA DE ARROZ</vt:lpstr>
      <vt:lpstr>CULTURA DE CAJU</vt:lpstr>
      <vt:lpstr>PRODUÇÃO DE FRANGO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REPÚBLICA DE MOÇAMBIQUE PROVINCIA DE CABO DELGADO GOVERNO DO DISTRITO DE MONTEPUEZ  Projecto de Massificacacão  de Producão de Culturas</dc:title>
  <dc:creator>GDMONTEPUEZ</dc:creator>
  <cp:lastModifiedBy>GDMONTEPUEZ</cp:lastModifiedBy>
  <cp:revision>80</cp:revision>
  <dcterms:created xsi:type="dcterms:W3CDTF">2016-06-04T11:15:58Z</dcterms:created>
  <dcterms:modified xsi:type="dcterms:W3CDTF">2017-05-03T23:04:57Z</dcterms:modified>
</cp:coreProperties>
</file>