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2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4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1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1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2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0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1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6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1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7CE8F-59ED-407C-901F-A4F3AFC892A1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4F68D-770A-46A4-849D-639DA0EEEA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7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135734"/>
              </p:ext>
            </p:extLst>
          </p:nvPr>
        </p:nvGraphicFramePr>
        <p:xfrm>
          <a:off x="1166812" y="1311691"/>
          <a:ext cx="9858376" cy="53291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9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858">
                  <a:extLst>
                    <a:ext uri="{9D8B030D-6E8A-4147-A177-3AD203B41FA5}">
                      <a16:colId xmlns:a16="http://schemas.microsoft.com/office/drawing/2014/main" val="520298671"/>
                    </a:ext>
                  </a:extLst>
                </a:gridCol>
                <a:gridCol w="919054">
                  <a:extLst>
                    <a:ext uri="{9D8B030D-6E8A-4147-A177-3AD203B41FA5}">
                      <a16:colId xmlns:a16="http://schemas.microsoft.com/office/drawing/2014/main" val="3748830821"/>
                    </a:ext>
                  </a:extLst>
                </a:gridCol>
                <a:gridCol w="349242">
                  <a:extLst>
                    <a:ext uri="{9D8B030D-6E8A-4147-A177-3AD203B41FA5}">
                      <a16:colId xmlns:a16="http://schemas.microsoft.com/office/drawing/2014/main" val="3848392744"/>
                    </a:ext>
                  </a:extLst>
                </a:gridCol>
                <a:gridCol w="3105402">
                  <a:extLst>
                    <a:ext uri="{9D8B030D-6E8A-4147-A177-3AD203B41FA5}">
                      <a16:colId xmlns:a16="http://schemas.microsoft.com/office/drawing/2014/main" val="1632268867"/>
                    </a:ext>
                  </a:extLst>
                </a:gridCol>
                <a:gridCol w="1112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3513">
                <a:tc row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</a:rPr>
                        <a:t>CNAQ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QUANQES</a:t>
                      </a:r>
                      <a:endParaRPr lang="pt-PT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ENSINO SUPERIOR</a:t>
                      </a:r>
                      <a:endParaRPr lang="pt-PT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 vert="vert270">
                    <a:solidFill>
                      <a:srgbClr val="A46200"/>
                    </a:solidFill>
                  </a:tcPr>
                </a:tc>
                <a:tc rowSpan="1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Doutoramento</a:t>
                      </a:r>
                      <a:endParaRPr lang="pt-PT" sz="4000" b="1" dirty="0">
                        <a:effectLst/>
                      </a:endParaRPr>
                    </a:p>
                  </a:txBody>
                  <a:tcPr marL="20351" marR="2035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 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500" b="1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pt-PT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62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 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*</a:t>
                      </a:r>
                      <a:endParaRPr lang="pt-P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 vert="vert"/>
                </a:tc>
                <a:tc rowSpan="19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bg1"/>
                          </a:solidFill>
                          <a:effectLst/>
                        </a:rPr>
                        <a:t>ANEP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bg1"/>
                          </a:solidFill>
                          <a:effectLst/>
                        </a:rPr>
                        <a:t>QUALIFICAÇÕES DA</a:t>
                      </a:r>
                      <a:r>
                        <a:rPr lang="pt-PT" sz="1400" b="1" baseline="0" dirty="0">
                          <a:solidFill>
                            <a:schemeClr val="bg1"/>
                          </a:solidFill>
                          <a:effectLst/>
                        </a:rPr>
                        <a:t> EDUCA</a:t>
                      </a:r>
                      <a:r>
                        <a:rPr lang="pt-PT" sz="1400" b="1" dirty="0">
                          <a:solidFill>
                            <a:schemeClr val="bg1"/>
                          </a:solidFill>
                          <a:effectLst/>
                        </a:rPr>
                        <a:t>Ç</a:t>
                      </a:r>
                      <a:r>
                        <a:rPr lang="pt-PT" sz="1600" b="1" dirty="0">
                          <a:solidFill>
                            <a:schemeClr val="bg1"/>
                          </a:solidFill>
                          <a:effectLst/>
                        </a:rPr>
                        <a:t>Ã</a:t>
                      </a:r>
                      <a:r>
                        <a:rPr lang="pt-PT" sz="1400" b="1" baseline="0" dirty="0">
                          <a:solidFill>
                            <a:schemeClr val="bg1"/>
                          </a:solidFill>
                          <a:effectLst/>
                        </a:rPr>
                        <a:t>O </a:t>
                      </a:r>
                      <a:r>
                        <a:rPr lang="pt-PT" sz="1400" b="1" dirty="0">
                          <a:solidFill>
                            <a:schemeClr val="bg1"/>
                          </a:solidFill>
                          <a:effectLst/>
                        </a:rPr>
                        <a:t>PROFISSIONAL</a:t>
                      </a:r>
                      <a:endParaRPr lang="pt-PT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 vert="vert">
                    <a:solidFill>
                      <a:srgbClr val="543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Mestrado Académico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Mestrado Profissional</a:t>
                      </a: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500" b="1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pt-PT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62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Especialista</a:t>
                      </a: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15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Licenciatura Profissional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Diploma de Pós-Graduação</a:t>
                      </a:r>
                      <a:endParaRPr lang="pt-P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pt-PT" sz="1500" b="1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pt-PT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62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Certificado Superior 3</a:t>
                      </a: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3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71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Licenciatura Académica</a:t>
                      </a:r>
                      <a:endParaRPr lang="pt-P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500" b="1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pt-PT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62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Licenciatura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Profissional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Certificado Superior 2</a:t>
                      </a: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10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77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500" b="1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pt-PT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62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Certificado Superior 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ção de Professores do Ensino Básico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Formação de Formadores da Educação Profissional</a:t>
                      </a:r>
                      <a:endParaRPr lang="pt-PT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3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1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</a:rPr>
                        <a:t>*</a:t>
                      </a:r>
                      <a:endParaRPr lang="pt-P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5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pt-PT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62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Formação de aperfeiçoamento profissional</a:t>
                      </a: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974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</a:rPr>
                        <a:t>MINEDH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bg1"/>
                          </a:solidFill>
                          <a:effectLst/>
                        </a:rPr>
                        <a:t>ENSINO GERAL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 vert="vert270">
                    <a:solidFill>
                      <a:srgbClr val="5432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12ª Classe</a:t>
                      </a:r>
                      <a:endParaRPr lang="pt-P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5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PT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32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</a:rPr>
                        <a:t>Certificado Vocacional 5</a:t>
                      </a: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3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3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51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pt-P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5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PT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32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>
                          <a:effectLst/>
                        </a:rPr>
                        <a:t>Certificado Vocacional 4</a:t>
                      </a:r>
                      <a:endParaRPr lang="pt-P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3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3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97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5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PT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32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>
                          <a:effectLst/>
                        </a:rPr>
                        <a:t>Certificado Vocacional 3 </a:t>
                      </a:r>
                      <a:endParaRPr lang="pt-P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3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3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097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9ª Classe</a:t>
                      </a:r>
                      <a:endParaRPr lang="pt-P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5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PT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432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>
                          <a:effectLst/>
                        </a:rPr>
                        <a:t>Certificado Vocacional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Certificado Vocacional 1</a:t>
                      </a:r>
                      <a:endParaRPr lang="pt-P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51" marR="20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03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2793912" y="830459"/>
            <a:ext cx="1070683" cy="323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rgbClr val="543200"/>
                </a:solidFill>
              </a:rPr>
              <a:t>MINEDH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824" y="755594"/>
            <a:ext cx="370460" cy="400097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8950274" y="781179"/>
            <a:ext cx="1164455" cy="372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rgbClr val="543200"/>
                </a:solidFill>
              </a:rPr>
              <a:t>MCTESTP</a:t>
            </a:r>
            <a:endParaRPr lang="pt-BR" sz="2700" b="1" dirty="0">
              <a:solidFill>
                <a:srgbClr val="54320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768655" y="988526"/>
            <a:ext cx="2628899" cy="372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7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814" y="721381"/>
            <a:ext cx="370460" cy="400097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3908646" y="794059"/>
            <a:ext cx="4466216" cy="323165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PT" sz="1500" b="1" dirty="0"/>
              <a:t>Quadro Nacional de Qualificações de Moçambique</a:t>
            </a:r>
          </a:p>
        </p:txBody>
      </p:sp>
    </p:spTree>
    <p:extLst>
      <p:ext uri="{BB962C8B-B14F-4D97-AF65-F5344CB8AC3E}">
        <p14:creationId xmlns:p14="http://schemas.microsoft.com/office/powerpoint/2010/main" val="20111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90</Words>
  <Application>Microsoft Office PowerPoint</Application>
  <PresentationFormat>Ecrã Panorâmico</PresentationFormat>
  <Paragraphs>54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Bhavika</dc:creator>
  <cp:lastModifiedBy>Ana Maria Nhaampule</cp:lastModifiedBy>
  <cp:revision>37</cp:revision>
  <dcterms:created xsi:type="dcterms:W3CDTF">2018-09-06T12:18:57Z</dcterms:created>
  <dcterms:modified xsi:type="dcterms:W3CDTF">2019-01-14T10:11:54Z</dcterms:modified>
</cp:coreProperties>
</file>